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5" r:id="rId22"/>
    <p:sldId id="276" r:id="rId23"/>
    <p:sldId id="277" r:id="rId24"/>
    <p:sldId id="282" r:id="rId25"/>
    <p:sldId id="280" r:id="rId26"/>
    <p:sldId id="291" r:id="rId27"/>
    <p:sldId id="286" r:id="rId28"/>
    <p:sldId id="287" r:id="rId29"/>
    <p:sldId id="281" r:id="rId30"/>
    <p:sldId id="284" r:id="rId31"/>
    <p:sldId id="293" r:id="rId32"/>
    <p:sldId id="288" r:id="rId33"/>
    <p:sldId id="299" r:id="rId34"/>
    <p:sldId id="294" r:id="rId35"/>
    <p:sldId id="290" r:id="rId36"/>
    <p:sldId id="289" r:id="rId37"/>
    <p:sldId id="292" r:id="rId38"/>
    <p:sldId id="301" r:id="rId39"/>
    <p:sldId id="302" r:id="rId40"/>
    <p:sldId id="319" r:id="rId41"/>
    <p:sldId id="295" r:id="rId42"/>
    <p:sldId id="297" r:id="rId43"/>
    <p:sldId id="300" r:id="rId44"/>
    <p:sldId id="298" r:id="rId45"/>
    <p:sldId id="303" r:id="rId46"/>
    <p:sldId id="317" r:id="rId47"/>
    <p:sldId id="318" r:id="rId48"/>
    <p:sldId id="320" r:id="rId49"/>
    <p:sldId id="305" r:id="rId50"/>
    <p:sldId id="283" r:id="rId51"/>
    <p:sldId id="279" r:id="rId52"/>
    <p:sldId id="307" r:id="rId53"/>
    <p:sldId id="308" r:id="rId54"/>
    <p:sldId id="309" r:id="rId55"/>
    <p:sldId id="312" r:id="rId56"/>
    <p:sldId id="314" r:id="rId5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10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46" autoAdjust="0"/>
    <p:restoredTop sz="94660" autoAdjust="0"/>
  </p:normalViewPr>
  <p:slideViewPr>
    <p:cSldViewPr>
      <p:cViewPr>
        <p:scale>
          <a:sx n="60" d="100"/>
          <a:sy n="60" d="100"/>
        </p:scale>
        <p:origin x="-1656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50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FC39B2-9B27-4147-BB94-FBA259B3D157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4DA0E43-AD62-45E0-B182-152C63A3272F}">
      <dgm:prSet phldrT="[Texto]"/>
      <dgm:spPr/>
      <dgm:t>
        <a:bodyPr/>
        <a:lstStyle/>
        <a:p>
          <a:r>
            <a:rPr lang="es-ES" b="1" dirty="0" smtClean="0"/>
            <a:t>PRUEBAS PALEONTOLÓGICAS</a:t>
          </a:r>
          <a:endParaRPr lang="es-ES" b="1" dirty="0"/>
        </a:p>
      </dgm:t>
    </dgm:pt>
    <dgm:pt modelId="{6B05667A-8692-40FD-91FE-F7498F64DB6E}" type="parTrans" cxnId="{7DB4FDE3-AF50-4B59-8954-93B881F9FA9D}">
      <dgm:prSet/>
      <dgm:spPr/>
      <dgm:t>
        <a:bodyPr/>
        <a:lstStyle/>
        <a:p>
          <a:endParaRPr lang="es-ES"/>
        </a:p>
      </dgm:t>
    </dgm:pt>
    <dgm:pt modelId="{3A4B8649-56EC-421B-A653-D70226D15998}" type="sibTrans" cxnId="{7DB4FDE3-AF50-4B59-8954-93B881F9FA9D}">
      <dgm:prSet/>
      <dgm:spPr/>
      <dgm:t>
        <a:bodyPr/>
        <a:lstStyle/>
        <a:p>
          <a:endParaRPr lang="es-ES"/>
        </a:p>
      </dgm:t>
    </dgm:pt>
    <dgm:pt modelId="{A7F10F96-F5A6-46CA-8A71-DCEDEB3EAC35}">
      <dgm:prSet phldrT="[Texto]"/>
      <dgm:spPr/>
      <dgm:t>
        <a:bodyPr/>
        <a:lstStyle/>
        <a:p>
          <a:r>
            <a:rPr lang="es-ES" b="1" dirty="0" smtClean="0"/>
            <a:t>PRUEBAS BIOQUÍMICAS</a:t>
          </a:r>
          <a:endParaRPr lang="es-ES" b="1" dirty="0"/>
        </a:p>
      </dgm:t>
    </dgm:pt>
    <dgm:pt modelId="{B8CF5C27-AA77-49F0-858A-172E8FE59FEE}" type="parTrans" cxnId="{28E01719-99B2-43B4-B278-CD5FCB658109}">
      <dgm:prSet/>
      <dgm:spPr/>
      <dgm:t>
        <a:bodyPr/>
        <a:lstStyle/>
        <a:p>
          <a:endParaRPr lang="es-ES"/>
        </a:p>
      </dgm:t>
    </dgm:pt>
    <dgm:pt modelId="{4CE97512-49B4-4E47-87D3-6B1FEE279ACD}" type="sibTrans" cxnId="{28E01719-99B2-43B4-B278-CD5FCB658109}">
      <dgm:prSet/>
      <dgm:spPr/>
      <dgm:t>
        <a:bodyPr/>
        <a:lstStyle/>
        <a:p>
          <a:endParaRPr lang="es-ES"/>
        </a:p>
      </dgm:t>
    </dgm:pt>
    <dgm:pt modelId="{4DA621C9-9DDD-4939-9229-D217FB13EBCF}">
      <dgm:prSet phldrT="[Texto]"/>
      <dgm:spPr/>
      <dgm:t>
        <a:bodyPr/>
        <a:lstStyle/>
        <a:p>
          <a:r>
            <a:rPr lang="es-ES" b="1" dirty="0" smtClean="0"/>
            <a:t>PRUEBAS BIOGEOGRÁFICAS</a:t>
          </a:r>
          <a:endParaRPr lang="es-ES" b="1" dirty="0"/>
        </a:p>
      </dgm:t>
    </dgm:pt>
    <dgm:pt modelId="{1A55BD67-4B6A-4ED1-8C6E-74C998FF60D5}" type="parTrans" cxnId="{0ABF9953-5E39-43F5-8D93-CC54F86EFDBF}">
      <dgm:prSet/>
      <dgm:spPr/>
      <dgm:t>
        <a:bodyPr/>
        <a:lstStyle/>
        <a:p>
          <a:endParaRPr lang="es-ES"/>
        </a:p>
      </dgm:t>
    </dgm:pt>
    <dgm:pt modelId="{CE32EA6C-5735-4FC2-A45F-C2FA9E3BE6B0}" type="sibTrans" cxnId="{0ABF9953-5E39-43F5-8D93-CC54F86EFDBF}">
      <dgm:prSet/>
      <dgm:spPr/>
      <dgm:t>
        <a:bodyPr/>
        <a:lstStyle/>
        <a:p>
          <a:endParaRPr lang="es-ES"/>
        </a:p>
      </dgm:t>
    </dgm:pt>
    <dgm:pt modelId="{AB3862F6-6466-4BD4-90E6-AC4A7A4BEA68}">
      <dgm:prSet phldrT="[Texto]"/>
      <dgm:spPr/>
      <dgm:t>
        <a:bodyPr/>
        <a:lstStyle/>
        <a:p>
          <a:r>
            <a:rPr lang="es-ES" b="1" dirty="0" smtClean="0"/>
            <a:t>PRUEBAS ANATÓMICAS</a:t>
          </a:r>
          <a:endParaRPr lang="es-ES" b="1" dirty="0"/>
        </a:p>
      </dgm:t>
    </dgm:pt>
    <dgm:pt modelId="{E4275431-65C6-4240-AE18-38AC0C187FBB}" type="parTrans" cxnId="{C40F3A80-A153-4D10-B5B3-7D490BAC5EC3}">
      <dgm:prSet/>
      <dgm:spPr/>
      <dgm:t>
        <a:bodyPr/>
        <a:lstStyle/>
        <a:p>
          <a:endParaRPr lang="es-ES"/>
        </a:p>
      </dgm:t>
    </dgm:pt>
    <dgm:pt modelId="{A2B117DC-ABB5-4A5B-A960-75E89207127E}" type="sibTrans" cxnId="{C40F3A80-A153-4D10-B5B3-7D490BAC5EC3}">
      <dgm:prSet/>
      <dgm:spPr/>
      <dgm:t>
        <a:bodyPr/>
        <a:lstStyle/>
        <a:p>
          <a:endParaRPr lang="es-ES"/>
        </a:p>
      </dgm:t>
    </dgm:pt>
    <dgm:pt modelId="{F10880A3-6A2F-4660-9EDA-3A3585388322}">
      <dgm:prSet phldrT="[Texto]"/>
      <dgm:spPr/>
      <dgm:t>
        <a:bodyPr/>
        <a:lstStyle/>
        <a:p>
          <a:r>
            <a:rPr lang="es-ES" b="1" dirty="0" smtClean="0"/>
            <a:t>PRUEBAS EMBRIOLÓGICAS</a:t>
          </a:r>
          <a:endParaRPr lang="es-ES" b="1" dirty="0"/>
        </a:p>
      </dgm:t>
    </dgm:pt>
    <dgm:pt modelId="{4BD0E20F-E79E-4839-88EC-CCBF1D4C4DFC}" type="parTrans" cxnId="{AA1EAD48-A9EA-4F9E-999A-CA3AA82CAC5F}">
      <dgm:prSet/>
      <dgm:spPr/>
      <dgm:t>
        <a:bodyPr/>
        <a:lstStyle/>
        <a:p>
          <a:endParaRPr lang="es-ES"/>
        </a:p>
      </dgm:t>
    </dgm:pt>
    <dgm:pt modelId="{4E3C9FDE-3135-4F4C-90C8-C5F61663C3E8}" type="sibTrans" cxnId="{AA1EAD48-A9EA-4F9E-999A-CA3AA82CAC5F}">
      <dgm:prSet/>
      <dgm:spPr/>
      <dgm:t>
        <a:bodyPr/>
        <a:lstStyle/>
        <a:p>
          <a:endParaRPr lang="es-ES"/>
        </a:p>
      </dgm:t>
    </dgm:pt>
    <dgm:pt modelId="{CE1C9F12-6BA7-464E-AAE0-694672B85493}" type="pres">
      <dgm:prSet presAssocID="{08FC39B2-9B27-4147-BB94-FBA259B3D15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DFEB423-5013-47B3-A21F-477D44D3839E}" type="pres">
      <dgm:prSet presAssocID="{84DA0E43-AD62-45E0-B182-152C63A3272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9D9DECE-D919-4736-8ED9-6D021FAB85C5}" type="pres">
      <dgm:prSet presAssocID="{3A4B8649-56EC-421B-A653-D70226D15998}" presName="sibTrans" presStyleCnt="0"/>
      <dgm:spPr/>
    </dgm:pt>
    <dgm:pt modelId="{881DA1F6-F3B6-4B59-B3FD-931351D4BC6F}" type="pres">
      <dgm:prSet presAssocID="{F10880A3-6A2F-4660-9EDA-3A358538832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C83B2B1-2CA1-47AD-87B4-D908D93FBFF7}" type="pres">
      <dgm:prSet presAssocID="{4E3C9FDE-3135-4F4C-90C8-C5F61663C3E8}" presName="sibTrans" presStyleCnt="0"/>
      <dgm:spPr/>
    </dgm:pt>
    <dgm:pt modelId="{68E0BE17-FDE6-43BD-971A-4A0B968CC1E6}" type="pres">
      <dgm:prSet presAssocID="{AB3862F6-6466-4BD4-90E6-AC4A7A4BEA6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79286C-B132-4C5E-AB43-2949D419E6C4}" type="pres">
      <dgm:prSet presAssocID="{A2B117DC-ABB5-4A5B-A960-75E89207127E}" presName="sibTrans" presStyleCnt="0"/>
      <dgm:spPr/>
    </dgm:pt>
    <dgm:pt modelId="{50EDEB16-DBC6-4DC5-BD71-F8CB88E7980A}" type="pres">
      <dgm:prSet presAssocID="{A7F10F96-F5A6-46CA-8A71-DCEDEB3EAC3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42DD7E-2B59-49B3-9E5E-E4BC2DAD1B9E}" type="pres">
      <dgm:prSet presAssocID="{4CE97512-49B4-4E47-87D3-6B1FEE279ACD}" presName="sibTrans" presStyleCnt="0"/>
      <dgm:spPr/>
    </dgm:pt>
    <dgm:pt modelId="{9D5C44D1-D2E1-4268-977E-E3770D337766}" type="pres">
      <dgm:prSet presAssocID="{4DA621C9-9DDD-4939-9229-D217FB13EBC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A1EAD48-A9EA-4F9E-999A-CA3AA82CAC5F}" srcId="{08FC39B2-9B27-4147-BB94-FBA259B3D157}" destId="{F10880A3-6A2F-4660-9EDA-3A3585388322}" srcOrd="1" destOrd="0" parTransId="{4BD0E20F-E79E-4839-88EC-CCBF1D4C4DFC}" sibTransId="{4E3C9FDE-3135-4F4C-90C8-C5F61663C3E8}"/>
    <dgm:cxn modelId="{7DB4FDE3-AF50-4B59-8954-93B881F9FA9D}" srcId="{08FC39B2-9B27-4147-BB94-FBA259B3D157}" destId="{84DA0E43-AD62-45E0-B182-152C63A3272F}" srcOrd="0" destOrd="0" parTransId="{6B05667A-8692-40FD-91FE-F7498F64DB6E}" sibTransId="{3A4B8649-56EC-421B-A653-D70226D15998}"/>
    <dgm:cxn modelId="{0ABF9953-5E39-43F5-8D93-CC54F86EFDBF}" srcId="{08FC39B2-9B27-4147-BB94-FBA259B3D157}" destId="{4DA621C9-9DDD-4939-9229-D217FB13EBCF}" srcOrd="4" destOrd="0" parTransId="{1A55BD67-4B6A-4ED1-8C6E-74C998FF60D5}" sibTransId="{CE32EA6C-5735-4FC2-A45F-C2FA9E3BE6B0}"/>
    <dgm:cxn modelId="{DA465389-9864-4414-A0FE-2FECC33462F9}" type="presOf" srcId="{A7F10F96-F5A6-46CA-8A71-DCEDEB3EAC35}" destId="{50EDEB16-DBC6-4DC5-BD71-F8CB88E7980A}" srcOrd="0" destOrd="0" presId="urn:microsoft.com/office/officeart/2005/8/layout/default"/>
    <dgm:cxn modelId="{C40F3A80-A153-4D10-B5B3-7D490BAC5EC3}" srcId="{08FC39B2-9B27-4147-BB94-FBA259B3D157}" destId="{AB3862F6-6466-4BD4-90E6-AC4A7A4BEA68}" srcOrd="2" destOrd="0" parTransId="{E4275431-65C6-4240-AE18-38AC0C187FBB}" sibTransId="{A2B117DC-ABB5-4A5B-A960-75E89207127E}"/>
    <dgm:cxn modelId="{E7F9FF7A-675E-42E4-AD57-93D0B88C82F7}" type="presOf" srcId="{AB3862F6-6466-4BD4-90E6-AC4A7A4BEA68}" destId="{68E0BE17-FDE6-43BD-971A-4A0B968CC1E6}" srcOrd="0" destOrd="0" presId="urn:microsoft.com/office/officeart/2005/8/layout/default"/>
    <dgm:cxn modelId="{641548A6-27F1-400E-871A-805DC3702D86}" type="presOf" srcId="{4DA621C9-9DDD-4939-9229-D217FB13EBCF}" destId="{9D5C44D1-D2E1-4268-977E-E3770D337766}" srcOrd="0" destOrd="0" presId="urn:microsoft.com/office/officeart/2005/8/layout/default"/>
    <dgm:cxn modelId="{61043292-F26F-40F7-A7A2-8B03E38A5FDD}" type="presOf" srcId="{84DA0E43-AD62-45E0-B182-152C63A3272F}" destId="{5DFEB423-5013-47B3-A21F-477D44D3839E}" srcOrd="0" destOrd="0" presId="urn:microsoft.com/office/officeart/2005/8/layout/default"/>
    <dgm:cxn modelId="{28E01719-99B2-43B4-B278-CD5FCB658109}" srcId="{08FC39B2-9B27-4147-BB94-FBA259B3D157}" destId="{A7F10F96-F5A6-46CA-8A71-DCEDEB3EAC35}" srcOrd="3" destOrd="0" parTransId="{B8CF5C27-AA77-49F0-858A-172E8FE59FEE}" sibTransId="{4CE97512-49B4-4E47-87D3-6B1FEE279ACD}"/>
    <dgm:cxn modelId="{1FDE1331-B011-4D41-96E1-36F168A757F3}" type="presOf" srcId="{08FC39B2-9B27-4147-BB94-FBA259B3D157}" destId="{CE1C9F12-6BA7-464E-AAE0-694672B85493}" srcOrd="0" destOrd="0" presId="urn:microsoft.com/office/officeart/2005/8/layout/default"/>
    <dgm:cxn modelId="{AC21B665-1621-442B-BB41-6DE194103AB5}" type="presOf" srcId="{F10880A3-6A2F-4660-9EDA-3A3585388322}" destId="{881DA1F6-F3B6-4B59-B3FD-931351D4BC6F}" srcOrd="0" destOrd="0" presId="urn:microsoft.com/office/officeart/2005/8/layout/default"/>
    <dgm:cxn modelId="{F3EB6873-BAF4-458A-89AA-C2FF959FCDB6}" type="presParOf" srcId="{CE1C9F12-6BA7-464E-AAE0-694672B85493}" destId="{5DFEB423-5013-47B3-A21F-477D44D3839E}" srcOrd="0" destOrd="0" presId="urn:microsoft.com/office/officeart/2005/8/layout/default"/>
    <dgm:cxn modelId="{2DB6933D-1425-4583-AC83-A2664E8F50EB}" type="presParOf" srcId="{CE1C9F12-6BA7-464E-AAE0-694672B85493}" destId="{39D9DECE-D919-4736-8ED9-6D021FAB85C5}" srcOrd="1" destOrd="0" presId="urn:microsoft.com/office/officeart/2005/8/layout/default"/>
    <dgm:cxn modelId="{207261E6-7AB0-4829-8CF6-ED62480D7C27}" type="presParOf" srcId="{CE1C9F12-6BA7-464E-AAE0-694672B85493}" destId="{881DA1F6-F3B6-4B59-B3FD-931351D4BC6F}" srcOrd="2" destOrd="0" presId="urn:microsoft.com/office/officeart/2005/8/layout/default"/>
    <dgm:cxn modelId="{FEF21D16-A471-4EC7-8156-348DD0A3094C}" type="presParOf" srcId="{CE1C9F12-6BA7-464E-AAE0-694672B85493}" destId="{1C83B2B1-2CA1-47AD-87B4-D908D93FBFF7}" srcOrd="3" destOrd="0" presId="urn:microsoft.com/office/officeart/2005/8/layout/default"/>
    <dgm:cxn modelId="{7C1FA544-7792-4816-8D68-84332C8D410C}" type="presParOf" srcId="{CE1C9F12-6BA7-464E-AAE0-694672B85493}" destId="{68E0BE17-FDE6-43BD-971A-4A0B968CC1E6}" srcOrd="4" destOrd="0" presId="urn:microsoft.com/office/officeart/2005/8/layout/default"/>
    <dgm:cxn modelId="{69BD8266-9786-4CB7-9E60-F46E394945F1}" type="presParOf" srcId="{CE1C9F12-6BA7-464E-AAE0-694672B85493}" destId="{4A79286C-B132-4C5E-AB43-2949D419E6C4}" srcOrd="5" destOrd="0" presId="urn:microsoft.com/office/officeart/2005/8/layout/default"/>
    <dgm:cxn modelId="{1B230A85-81F9-46A6-BB80-E1CA040EBEFE}" type="presParOf" srcId="{CE1C9F12-6BA7-464E-AAE0-694672B85493}" destId="{50EDEB16-DBC6-4DC5-BD71-F8CB88E7980A}" srcOrd="6" destOrd="0" presId="urn:microsoft.com/office/officeart/2005/8/layout/default"/>
    <dgm:cxn modelId="{F57F3683-EB48-4880-8DCE-51DC51B16BD0}" type="presParOf" srcId="{CE1C9F12-6BA7-464E-AAE0-694672B85493}" destId="{B142DD7E-2B59-49B3-9E5E-E4BC2DAD1B9E}" srcOrd="7" destOrd="0" presId="urn:microsoft.com/office/officeart/2005/8/layout/default"/>
    <dgm:cxn modelId="{2D636679-8DA8-4304-BBF6-15A50D383FB4}" type="presParOf" srcId="{CE1C9F12-6BA7-464E-AAE0-694672B85493}" destId="{9D5C44D1-D2E1-4268-977E-E3770D33776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03604-AC85-49F7-B8EF-D455875A8F7C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B5E5B-4366-47BE-95A9-A6D1B7F7A2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B5E5B-4366-47BE-95A9-A6D1B7F7A2BC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18/03/2015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file:///C:\Users\Hp\Desktop\pr&#225;cticas\4%20eso\Evoluci&#243;n\v&#237;deos\Selecci&#243;n%20Natural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Cz6VTtlQksE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5387975"/>
            <a:ext cx="7772400" cy="1470025"/>
          </a:xfrm>
        </p:spPr>
        <p:txBody>
          <a:bodyPr>
            <a:normAutofit/>
          </a:bodyPr>
          <a:lstStyle/>
          <a:p>
            <a:r>
              <a:rPr lang="es-E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EVOLUCIÓN</a:t>
            </a:r>
            <a:endParaRPr lang="es-E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estudio de la evolución se centra en el origen de la vida.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ser humano viene del mono.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proceso de evolución dura mucho tiempo.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Los individuos pueden evolucionar.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La vida se originó y prosigue al azar.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Si crees en la evolución no puedes creer en Dios.</a:t>
            </a:r>
            <a:endParaRPr lang="es-E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estudio de la evolución se centra en el origen de la vida.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79100" y="2420888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914400" y="4221088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CENTRA EN LA MANERA EN QUE LA VIDA HA CAMBIADO DESPUÉS DE SU ORIGEN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s-ES" sz="2600" dirty="0" smtClean="0"/>
              <a:t>El ser humano viene del mono.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1475656" y="2924943"/>
            <a:ext cx="1512168" cy="1334265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611560" y="515719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COMPARTIMOS UN ANCESTRO COMÚN</a:t>
            </a:r>
          </a:p>
        </p:txBody>
      </p:sp>
      <p:pic>
        <p:nvPicPr>
          <p:cNvPr id="8194" name="Picture 2" descr="C:\Users\Hp\Desktop\prácticas\4 eso\Evolución\imágenes\HOMBRE VIENE DEL MONO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276872"/>
            <a:ext cx="4249988" cy="2388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 UNA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TEORÍA CONFIRMADA POR EVIDENCIAS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s-ES" sz="2600" dirty="0" smtClean="0"/>
              <a:t>El proceso de evolución dura mucho tiempo.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LA EVOLUCIÓN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NECESITAN GENERACIONES, QUE NO ES LO MISMO QUE MUCHO TIEMPO.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2" name="AutoShape 2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24" name="AutoShape 4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26" name="AutoShape 6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5127" name="Picture 7" descr="C:\Users\Hp\Desktop\prácticas\4 eso\Evolución\imágenes\Drosophilamelanoga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564904"/>
            <a:ext cx="1950720" cy="1411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s-ES" sz="2600" dirty="0" smtClean="0"/>
              <a:t>Los individuos pueden evolucionar.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SÓLO LAS POBLACIONES EVOLUCIONAN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s-ES" sz="2600" dirty="0" smtClean="0"/>
              <a:t>La vida se originó y prosigue al azar.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755576" y="4437112"/>
            <a:ext cx="761804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VARIACIÓN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GENÉTICA SI ES ALEATORIA, PERO A PARTIR DE ÉSTA LA SELECCIÓN NATURAL “ELIGE” LAS VARIACIONES QUE APORTAN ALGUNA VENTAJA QUIENES LAS POSEEN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s-ES" sz="2600" dirty="0" smtClean="0"/>
              <a:t>Si crees en la evolución no puedes creer en Dios.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755576" y="4437112"/>
            <a:ext cx="7546032" cy="16561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HAY NADA EN LA TEORÍA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EVOLUCIÓN QUE CONTRADIGA LA EXISTENCIA DE UN PODER SUPERIOR EN ALGUNA PARTE DEL UNIVERSO.</a:t>
            </a:r>
            <a:r>
              <a:rPr lang="es-ES" sz="2600" b="1" dirty="0" smtClean="0"/>
              <a:t> LO QUE HACE ES CUESTIONAR LA INTERPRETACIÓN LITERAL DE LA BIBLIA.</a:t>
            </a:r>
            <a:endParaRPr kumimoji="0" lang="es-ES" sz="26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Antes del s. XX </a:t>
            </a:r>
            <a:r>
              <a:rPr lang="es-ES" sz="2800" dirty="0" smtClean="0">
                <a:sym typeface="Wingdings" pitchFamily="2" charset="2"/>
              </a:rPr>
              <a:t> INMUTABILIDAD</a:t>
            </a:r>
            <a:endParaRPr lang="es-ES" sz="2800" dirty="0"/>
          </a:p>
        </p:txBody>
      </p:sp>
      <p:sp>
        <p:nvSpPr>
          <p:cNvPr id="4" name="3 Elipse"/>
          <p:cNvSpPr/>
          <p:nvPr/>
        </p:nvSpPr>
        <p:spPr>
          <a:xfrm>
            <a:off x="2555776" y="2996952"/>
            <a:ext cx="3672408" cy="14401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>
                <a:solidFill>
                  <a:schemeClr val="tx1"/>
                </a:solidFill>
              </a:rPr>
              <a:t>FIJISMO</a:t>
            </a:r>
            <a:endParaRPr lang="es-E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pic>
        <p:nvPicPr>
          <p:cNvPr id="33794" name="Picture 2" descr="C:\Users\Hp\Desktop\prácticas\4 eso\Evolución\imágenes\linne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238500" cy="28098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3568" y="472514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LINNEO</a:t>
            </a:r>
            <a:r>
              <a:rPr lang="es-ES" sz="2000" b="1" dirty="0" smtClean="0"/>
              <a:t> (1707-1778)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644008" y="2276872"/>
            <a:ext cx="4032448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sueco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Nomenclatura </a:t>
            </a:r>
            <a:r>
              <a:rPr lang="es-ES" sz="2400" dirty="0" err="1" smtClean="0"/>
              <a:t>binomial</a:t>
            </a:r>
            <a:r>
              <a:rPr lang="es-ES" sz="2400" dirty="0" smtClean="0"/>
              <a:t> o </a:t>
            </a:r>
            <a:r>
              <a:rPr lang="es-ES" sz="2400" dirty="0" err="1" smtClean="0"/>
              <a:t>binominal</a:t>
            </a:r>
            <a:r>
              <a:rPr lang="es-ES" sz="2400" dirty="0" smtClean="0"/>
              <a:t> </a:t>
            </a:r>
            <a:endParaRPr lang="es-ES" sz="2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4860032" y="4365104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Ej. </a:t>
            </a:r>
            <a:r>
              <a:rPr lang="es-ES" sz="2400" i="1" dirty="0" smtClean="0"/>
              <a:t>Homo sapiens</a:t>
            </a:r>
            <a:endParaRPr lang="es-ES" sz="2400" i="1" dirty="0"/>
          </a:p>
        </p:txBody>
      </p:sp>
      <p:cxnSp>
        <p:nvCxnSpPr>
          <p:cNvPr id="10" name="9 Conector recto de flecha"/>
          <p:cNvCxnSpPr/>
          <p:nvPr/>
        </p:nvCxnSpPr>
        <p:spPr>
          <a:xfrm rot="5400000" flipH="1" flipV="1">
            <a:off x="5148064" y="4941168"/>
            <a:ext cx="504056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16200000" flipV="1">
            <a:off x="6516216" y="4869160"/>
            <a:ext cx="432048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4355976" y="54452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género</a:t>
            </a:r>
            <a:endParaRPr lang="es-ES" sz="2400" i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588224" y="54452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especie</a:t>
            </a:r>
            <a:endParaRPr lang="es-ES" sz="2400" i="1" dirty="0"/>
          </a:p>
        </p:txBody>
      </p:sp>
      <p:sp>
        <p:nvSpPr>
          <p:cNvPr id="18" name="17 Elipse"/>
          <p:cNvSpPr/>
          <p:nvPr/>
        </p:nvSpPr>
        <p:spPr>
          <a:xfrm>
            <a:off x="971600" y="5301208"/>
            <a:ext cx="2304256" cy="10801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FIJISMO</a:t>
            </a:r>
            <a:endParaRPr lang="es-E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1027" name="Picture 3" descr="C:\Users\Hp\Desktop\prácticas\4 eso\Evolución\imágenes\bur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812" y="3573016"/>
            <a:ext cx="4915188" cy="328498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4716016" cy="293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899592" y="2204864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francés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Demostró que los fósiles eran restos de organismos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Creacionismo-catastrofismo</a:t>
            </a:r>
            <a:endParaRPr lang="es-ES" sz="2400" dirty="0"/>
          </a:p>
        </p:txBody>
      </p:sp>
      <p:pic>
        <p:nvPicPr>
          <p:cNvPr id="34818" name="Picture 2" descr="C:\Users\Hp\Desktop\prácticas\4 eso\Evolución\imágenes\cuvier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412776"/>
            <a:ext cx="3117146" cy="4525963"/>
          </a:xfrm>
          <a:prstGeom prst="rect">
            <a:avLst/>
          </a:prstGeom>
          <a:noFill/>
        </p:spPr>
      </p:pic>
      <p:sp>
        <p:nvSpPr>
          <p:cNvPr id="14" name="13 Elipse"/>
          <p:cNvSpPr/>
          <p:nvPr/>
        </p:nvSpPr>
        <p:spPr>
          <a:xfrm>
            <a:off x="467544" y="5373216"/>
            <a:ext cx="2304256" cy="10801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FIJISMO</a:t>
            </a:r>
            <a:endParaRPr lang="es-E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95536" y="620688"/>
            <a:ext cx="3384376" cy="144016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DESCUBRIMIENTO Y OBSERVACIÓN DE NUEVOS ORGANISMOS PARA SU CLASIFICACIÓN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3635896" y="2420888"/>
            <a:ext cx="3096344" cy="14401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¿PARENTESCO?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364088" y="1196752"/>
            <a:ext cx="2736304" cy="5760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GRANDES SEMEJANZAS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8" name="7 Conector recto de flecha"/>
          <p:cNvCxnSpPr>
            <a:stCxn id="4" idx="3"/>
            <a:endCxn id="6" idx="1"/>
          </p:cNvCxnSpPr>
          <p:nvPr/>
        </p:nvCxnSpPr>
        <p:spPr>
          <a:xfrm>
            <a:off x="3779912" y="1340768"/>
            <a:ext cx="1584176" cy="144016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>
            <a:stCxn id="6" idx="2"/>
            <a:endCxn id="5" idx="0"/>
          </p:cNvCxnSpPr>
          <p:nvPr/>
        </p:nvCxnSpPr>
        <p:spPr>
          <a:xfrm rot="5400000">
            <a:off x="5634118" y="1322766"/>
            <a:ext cx="648072" cy="1548172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11 Elipse"/>
          <p:cNvSpPr/>
          <p:nvPr/>
        </p:nvSpPr>
        <p:spPr>
          <a:xfrm>
            <a:off x="4932040" y="5229200"/>
            <a:ext cx="3096344" cy="144016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¿ANTEPASADO COMÚN?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251520" y="4365104"/>
            <a:ext cx="5904656" cy="5760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PERO NO SON DE LA MISMA ESPECIE…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14" name="13 Conector recto de flecha"/>
          <p:cNvCxnSpPr>
            <a:stCxn id="13" idx="2"/>
            <a:endCxn id="12" idx="1"/>
          </p:cNvCxnSpPr>
          <p:nvPr/>
        </p:nvCxnSpPr>
        <p:spPr>
          <a:xfrm rot="16200000" flipH="1">
            <a:off x="4045199" y="4099816"/>
            <a:ext cx="498938" cy="218164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5" idx="3"/>
          </p:cNvCxnSpPr>
          <p:nvPr/>
        </p:nvCxnSpPr>
        <p:spPr>
          <a:xfrm rot="5400000">
            <a:off x="3289115" y="3420860"/>
            <a:ext cx="570948" cy="1029513"/>
          </a:xfrm>
          <a:prstGeom prst="straightConnector1">
            <a:avLst/>
          </a:prstGeom>
          <a:ln w="57150">
            <a:prstDash val="sys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539552" y="4797152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LAMARCK</a:t>
            </a:r>
            <a:r>
              <a:rPr lang="es-ES" sz="2000" b="1" dirty="0" smtClean="0"/>
              <a:t> (1744-1829)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283968" y="2276872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francés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Fue el primero en formular una teoría que contemplaba la transformación de los organismos</a:t>
            </a:r>
            <a:endParaRPr lang="es-ES" sz="2400" dirty="0"/>
          </a:p>
        </p:txBody>
      </p:sp>
      <p:pic>
        <p:nvPicPr>
          <p:cNvPr id="35842" name="Picture 2" descr="C:\Users\Hp\Desktop\prácticas\4 eso\Evolución\imágenes\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3010445" cy="2821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600200"/>
            <a:ext cx="7920880" cy="1540768"/>
          </a:xfrm>
        </p:spPr>
        <p:txBody>
          <a:bodyPr>
            <a:normAutofit/>
          </a:bodyPr>
          <a:lstStyle/>
          <a:p>
            <a:pPr algn="just"/>
            <a:r>
              <a:rPr lang="es-ES" sz="2600" u="sng" dirty="0" smtClean="0"/>
              <a:t>Fuerza interna hacia la complejidad</a:t>
            </a:r>
            <a:r>
              <a:rPr lang="es-ES" sz="2400" u="sng" dirty="0" smtClean="0"/>
              <a:t>:</a:t>
            </a:r>
            <a:r>
              <a:rPr lang="es-ES" sz="2000" dirty="0" smtClean="0"/>
              <a:t> </a:t>
            </a:r>
            <a:r>
              <a:rPr lang="es-ES" sz="2200" dirty="0" smtClean="0"/>
              <a:t>los organismos tienen una fuerza interna que los lleva hacia una mayor complejidad </a:t>
            </a:r>
            <a:r>
              <a:rPr lang="es-ES" sz="2200" dirty="0" smtClean="0">
                <a:sym typeface="Wingdings" pitchFamily="2" charset="2"/>
              </a:rPr>
              <a:t> mayor perfección</a:t>
            </a:r>
          </a:p>
          <a:p>
            <a:pPr algn="just"/>
            <a:endParaRPr lang="es-ES" sz="1000" dirty="0" smtClean="0"/>
          </a:p>
        </p:txBody>
      </p:sp>
      <p:sp>
        <p:nvSpPr>
          <p:cNvPr id="4" name="7 Marcador de contenido"/>
          <p:cNvSpPr txBox="1">
            <a:spLocks/>
          </p:cNvSpPr>
          <p:nvPr/>
        </p:nvSpPr>
        <p:spPr>
          <a:xfrm>
            <a:off x="467544" y="2708920"/>
            <a:ext cx="793122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Herencia de los caracteres adquiridos:</a:t>
            </a:r>
            <a:r>
              <a:rPr kumimoji="0" lang="es-ES" sz="26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características ventajosas que adquieren los individuos a lo largo de su vida pasan a sus descendientes</a:t>
            </a:r>
          </a:p>
        </p:txBody>
      </p:sp>
      <p:sp>
        <p:nvSpPr>
          <p:cNvPr id="5" name="7 Marcador de contenido"/>
          <p:cNvSpPr txBox="1">
            <a:spLocks/>
          </p:cNvSpPr>
          <p:nvPr/>
        </p:nvSpPr>
        <p:spPr>
          <a:xfrm>
            <a:off x="467544" y="4260032"/>
            <a:ext cx="7931224" cy="2597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función crea el órgano o ley del uso y desuso:</a:t>
            </a: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tamaño e importancia de un órgano relacionado con el mayor o menor uso que se hace de él.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Repetición de determinadas acciones origina un nuevo órgano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 un órgano se deja de utilizar acaba desapareciendo</a:t>
            </a:r>
            <a:endParaRPr kumimoji="0" lang="es-E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¿CÓMO EXPLICARÍA LAMARCK QUE LAS JIRAFAS ACTUALES TENGAN EL CUELLO MÁS LARGO QUE SUS ANTEPASADOS?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pic>
        <p:nvPicPr>
          <p:cNvPr id="1026" name="Picture 2" descr="C:\Users\Hp\Desktop\prácticas\4 eso\Evolución\imágenes\L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819"/>
          <a:stretch>
            <a:fillRect/>
          </a:stretch>
        </p:blipFill>
        <p:spPr bwMode="auto">
          <a:xfrm>
            <a:off x="0" y="1412776"/>
            <a:ext cx="2922342" cy="2453682"/>
          </a:xfrm>
          <a:prstGeom prst="rect">
            <a:avLst/>
          </a:prstGeom>
          <a:noFill/>
        </p:spPr>
      </p:pic>
      <p:pic>
        <p:nvPicPr>
          <p:cNvPr id="1027" name="Picture 3" descr="C:\Users\Hp\Desktop\prácticas\4 eso\Evolución\imágenes\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780928"/>
            <a:ext cx="2952328" cy="2443734"/>
          </a:xfrm>
          <a:prstGeom prst="rect">
            <a:avLst/>
          </a:prstGeom>
          <a:noFill/>
        </p:spPr>
      </p:pic>
      <p:pic>
        <p:nvPicPr>
          <p:cNvPr id="1028" name="Picture 4" descr="C:\Users\Hp\Desktop\prácticas\4 eso\Evolución\imágenes\L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8033" y="4437112"/>
            <a:ext cx="3085967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¿Y CÓMO LO EXPLICARÍAS TÚ?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LAMARCKISMO. ERRORES.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/>
          <a:lstStyle/>
          <a:p>
            <a:r>
              <a:rPr lang="es-ES" dirty="0" smtClean="0"/>
              <a:t>L</a:t>
            </a:r>
            <a:r>
              <a:rPr lang="es-ES" sz="2800" dirty="0" smtClean="0"/>
              <a:t>os 3 puntos de su teoría son falsos:</a:t>
            </a:r>
          </a:p>
          <a:p>
            <a:pPr lvl="1"/>
            <a:r>
              <a:rPr lang="es-ES" sz="2600" dirty="0" smtClean="0"/>
              <a:t>Tendencia hacia la complejidad</a:t>
            </a:r>
          </a:p>
          <a:p>
            <a:pPr lvl="1"/>
            <a:r>
              <a:rPr lang="es-ES" sz="2600" dirty="0" smtClean="0"/>
              <a:t>Herencia de los caracteres adquiridos</a:t>
            </a:r>
          </a:p>
          <a:p>
            <a:pPr lvl="1"/>
            <a:r>
              <a:rPr lang="es-ES" sz="2600" dirty="0" smtClean="0"/>
              <a:t>La función crea órganos y con el desuso desaparecen</a:t>
            </a:r>
          </a:p>
          <a:p>
            <a:pPr>
              <a:buNone/>
            </a:pPr>
            <a:endParaRPr lang="es-ES" sz="2800" dirty="0"/>
          </a:p>
        </p:txBody>
      </p:sp>
      <p:sp>
        <p:nvSpPr>
          <p:cNvPr id="6" name="5 Rectángulo"/>
          <p:cNvSpPr/>
          <p:nvPr/>
        </p:nvSpPr>
        <p:spPr>
          <a:xfrm>
            <a:off x="1187624" y="2636912"/>
            <a:ext cx="532859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4 Marcador de contenido"/>
          <p:cNvSpPr txBox="1">
            <a:spLocks/>
          </p:cNvSpPr>
          <p:nvPr/>
        </p:nvSpPr>
        <p:spPr>
          <a:xfrm>
            <a:off x="395536" y="407707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190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CARACTERES</a:t>
            </a: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SE ADQUIEREN DURANTE LA VIDA, ¿ALTERAN EL ADN DE LAS CÉLULAS REPRODUCTORAS?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Hp\Desktop\prácticas\4 eso\Evolución\imágenes\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013176"/>
            <a:ext cx="2520626" cy="1488608"/>
          </a:xfrm>
          <a:prstGeom prst="rect">
            <a:avLst/>
          </a:prstGeom>
          <a:noFill/>
        </p:spPr>
      </p:pic>
      <p:sp>
        <p:nvSpPr>
          <p:cNvPr id="11" name="10 Rectángulo redondeado"/>
          <p:cNvSpPr/>
          <p:nvPr/>
        </p:nvSpPr>
        <p:spPr>
          <a:xfrm>
            <a:off x="4788024" y="5157192"/>
            <a:ext cx="3744416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u="sng" dirty="0" smtClean="0">
                <a:solidFill>
                  <a:schemeClr val="tx1"/>
                </a:solidFill>
              </a:rPr>
              <a:t>NO</a:t>
            </a:r>
            <a:r>
              <a:rPr lang="es-ES" sz="2000" b="1" dirty="0" smtClean="0">
                <a:solidFill>
                  <a:schemeClr val="tx1"/>
                </a:solidFill>
              </a:rPr>
              <a:t> SE TRANSMITEN A LOS DESCENDIENTES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Página 137. Actividad 6. ¿Cómo justificaría Lamarck la reducción de las alas en los avestruces y la disminución del tamaño de los ojos en los topos?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2051" name="Picture 3" descr="C:\Users\Hp\Desktop\prácticas\4 eso\Evolución\imágenes\darw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2658013" cy="37338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395536" y="5445224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DARWIN </a:t>
            </a:r>
            <a:r>
              <a:rPr lang="es-ES" sz="2000" b="1" dirty="0" smtClean="0"/>
              <a:t>(1809-1882)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779912" y="2276872"/>
            <a:ext cx="51480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Naturalista inglés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Se embarcó en el </a:t>
            </a:r>
            <a:r>
              <a:rPr lang="es-ES" sz="2400" i="1" dirty="0" smtClean="0"/>
              <a:t>Beagle</a:t>
            </a:r>
            <a:r>
              <a:rPr lang="es-ES" sz="2400" dirty="0" smtClean="0"/>
              <a:t> de 1831 a 1836. Durante este tiempo observó flora y fauna de diferentes lugares.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Con toda esta información </a:t>
            </a:r>
            <a:r>
              <a:rPr lang="es-ES" sz="2400" dirty="0" smtClean="0">
                <a:sym typeface="Wingdings" pitchFamily="2" charset="2"/>
              </a:rPr>
              <a:t> teoría sobre el origen de las especies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En 1859 publicó </a:t>
            </a:r>
            <a:r>
              <a:rPr lang="es-ES" sz="2400" i="1" dirty="0" smtClean="0"/>
              <a:t>El origen de las especies</a:t>
            </a:r>
            <a:r>
              <a:rPr lang="es-ES" sz="2400" dirty="0" smtClean="0"/>
              <a:t> 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2052" name="Picture 4" descr="C:\Users\Hp\Desktop\prácticas\4 eso\Evolución\imágenes\mu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381238" cy="4104456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2771800" y="602128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MULA = BURRO + YEGUA 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3074" name="Picture 2" descr="C:\Users\Hp\Desktop\prácticas\4 eso\Evolución\imágenes\beag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938" y="1916832"/>
            <a:ext cx="8856558" cy="429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3" name="Picture 2" descr="C:\Users\Hp\Desktop\prácticas\4 eso\Evolución\imágenes\pinzon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12768" cy="4942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7920880" cy="1540768"/>
          </a:xfrm>
        </p:spPr>
        <p:txBody>
          <a:bodyPr>
            <a:normAutofit/>
          </a:bodyPr>
          <a:lstStyle/>
          <a:p>
            <a:pPr algn="just"/>
            <a:r>
              <a:rPr lang="es-ES" sz="2600" u="sng" dirty="0" smtClean="0"/>
              <a:t>Elevado número de descendientes</a:t>
            </a:r>
            <a:r>
              <a:rPr lang="es-ES" sz="2200" dirty="0" smtClean="0"/>
              <a:t>: los organismos tienden a tener una descendencia muy numerosa, pero el número de individuos de la población se mantiene constante. No hay alimento para todos. Nacen más de los que pueden sobrevivir.</a:t>
            </a:r>
            <a:endParaRPr lang="es-ES" sz="2200" dirty="0" smtClean="0">
              <a:sym typeface="Wingdings" pitchFamily="2" charset="2"/>
            </a:endParaRPr>
          </a:p>
          <a:p>
            <a:pPr algn="just"/>
            <a:endParaRPr lang="es-ES" sz="1000" dirty="0" smtClean="0"/>
          </a:p>
        </p:txBody>
      </p:sp>
      <p:sp>
        <p:nvSpPr>
          <p:cNvPr id="4" name="7 Marcador de contenido"/>
          <p:cNvSpPr txBox="1">
            <a:spLocks/>
          </p:cNvSpPr>
          <p:nvPr/>
        </p:nvSpPr>
        <p:spPr>
          <a:xfrm>
            <a:off x="467544" y="2708920"/>
            <a:ext cx="793122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Variabilidad en la descendencia</a:t>
            </a: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aunque los dos progenitores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sean los mismos sus descendientes no son idénticos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presentan diferencias 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existe variabilidad.</a:t>
            </a:r>
            <a:endParaRPr kumimoji="0" lang="es-E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7 Marcador de contenido"/>
          <p:cNvSpPr txBox="1">
            <a:spLocks/>
          </p:cNvSpPr>
          <p:nvPr/>
        </p:nvSpPr>
        <p:spPr>
          <a:xfrm>
            <a:off x="467544" y="4077072"/>
            <a:ext cx="7931224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Selección natural</a:t>
            </a: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excesivo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número de descendientes 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 lucha por la supervivencia. Sobreviven los individuos que han nacido con alguna ventaja sobre el resto, y son los que tienen más oportunidades para tener descendientes, los cuales heredarán sus características. </a:t>
            </a:r>
          </a:p>
        </p:txBody>
      </p:sp>
      <p:sp>
        <p:nvSpPr>
          <p:cNvPr id="6" name="7 Marcador de contenido"/>
          <p:cNvSpPr txBox="1">
            <a:spLocks/>
          </p:cNvSpPr>
          <p:nvPr/>
        </p:nvSpPr>
        <p:spPr>
          <a:xfrm>
            <a:off x="467544" y="5877272"/>
            <a:ext cx="7931224" cy="7200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es-ES" sz="2100" b="1" u="none" baseline="0" dirty="0" smtClean="0">
                <a:sym typeface="Wingdings" pitchFamily="2" charset="2"/>
              </a:rPr>
              <a:t>La</a:t>
            </a:r>
            <a:r>
              <a:rPr lang="es-ES" sz="2100" b="1" dirty="0" smtClean="0">
                <a:sym typeface="Wingdings" pitchFamily="2" charset="2"/>
              </a:rPr>
              <a:t> acumulación de sucesivas variaciones en una misma dirección puede generar una nueva especie.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UN EJEMPLO DE SELECCIÓN NATURAL</a:t>
            </a:r>
            <a:endParaRPr lang="es-ES" dirty="0"/>
          </a:p>
        </p:txBody>
      </p:sp>
      <p:pic>
        <p:nvPicPr>
          <p:cNvPr id="6148" name="Picture 4" descr="C:\Users\Hp\Desktop\prácticas\4 eso\Evolución\imágenes\BISTONBETULARIA.jpg"/>
          <p:cNvPicPr>
            <a:picLocks noChangeAspect="1" noChangeArrowheads="1"/>
          </p:cNvPicPr>
          <p:nvPr/>
        </p:nvPicPr>
        <p:blipFill>
          <a:blip r:embed="rId2" cstate="print"/>
          <a:srcRect l="3310" t="9678"/>
          <a:stretch>
            <a:fillRect/>
          </a:stretch>
        </p:blipFill>
        <p:spPr bwMode="auto">
          <a:xfrm>
            <a:off x="4283968" y="1772816"/>
            <a:ext cx="4398084" cy="216024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467544" y="4869160"/>
            <a:ext cx="2880320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i="1" dirty="0" err="1" smtClean="0"/>
              <a:t>Biston</a:t>
            </a:r>
            <a:r>
              <a:rPr lang="es-ES" sz="2400" i="1" dirty="0" smtClean="0"/>
              <a:t> </a:t>
            </a:r>
            <a:r>
              <a:rPr lang="es-ES" sz="2400" i="1" dirty="0" err="1" smtClean="0"/>
              <a:t>betularia</a:t>
            </a:r>
            <a:r>
              <a:rPr lang="es-ES" sz="2400" i="1" dirty="0" smtClean="0"/>
              <a:t> “polilla del abedul”</a:t>
            </a:r>
            <a:endParaRPr lang="es-ES" sz="2400" i="1" dirty="0"/>
          </a:p>
        </p:txBody>
      </p:sp>
      <p:pic>
        <p:nvPicPr>
          <p:cNvPr id="6149" name="Picture 5" descr="C:\Users\Hp\Desktop\prácticas\4 eso\Evolución\imágenes\polillagri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528392" cy="2347984"/>
          </a:xfrm>
          <a:prstGeom prst="rect">
            <a:avLst/>
          </a:prstGeom>
          <a:noFill/>
        </p:spPr>
      </p:pic>
      <p:pic>
        <p:nvPicPr>
          <p:cNvPr id="6151" name="Picture 7" descr="C:\Users\Hp\Desktop\prácticas\4 eso\Evolución\imágenes\BISTONBETULARIA colecccion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149080"/>
            <a:ext cx="5185152" cy="2462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700" dirty="0" smtClean="0"/>
              <a:t>¿QUÉ TEORÍAS INFLUYERON EN DARWIN?</a:t>
            </a:r>
            <a:endParaRPr lang="es-ES" sz="3700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7920880" cy="1540768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600" u="sng" dirty="0" smtClean="0"/>
              <a:t>GRADUALISMO GEOLÓGICO (HUTTON-LYELL):</a:t>
            </a:r>
            <a:r>
              <a:rPr lang="es-ES" sz="2600" dirty="0" smtClean="0"/>
              <a:t> </a:t>
            </a:r>
            <a:r>
              <a:rPr lang="es-ES" sz="2400" dirty="0" smtClean="0"/>
              <a:t>los procesos geológicos siguen un proceso lento y continuo (gradual). Darwin consideró que la evolución también seguía un proceso lento y continuo.</a:t>
            </a:r>
            <a:endParaRPr lang="es-ES" sz="2200" dirty="0" smtClean="0">
              <a:sym typeface="Wingdings" pitchFamily="2" charset="2"/>
            </a:endParaRPr>
          </a:p>
          <a:p>
            <a:pPr algn="just"/>
            <a:endParaRPr lang="es-ES" sz="1000" dirty="0" smtClean="0"/>
          </a:p>
        </p:txBody>
      </p:sp>
      <p:sp>
        <p:nvSpPr>
          <p:cNvPr id="7" name="7 Marcador de contenido"/>
          <p:cNvSpPr txBox="1">
            <a:spLocks/>
          </p:cNvSpPr>
          <p:nvPr/>
        </p:nvSpPr>
        <p:spPr>
          <a:xfrm>
            <a:off x="539552" y="2852936"/>
            <a:ext cx="7920880" cy="15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MALTHUS:</a:t>
            </a:r>
          </a:p>
          <a:p>
            <a:pPr marL="800100" lvl="1" indent="-342900" algn="just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200" dirty="0" smtClean="0">
                <a:sym typeface="Wingdings" pitchFamily="2" charset="2"/>
              </a:rPr>
              <a:t>La población crece en </a:t>
            </a:r>
            <a:r>
              <a:rPr lang="es-ES" sz="2200" b="1" dirty="0" smtClean="0">
                <a:sym typeface="Wingdings" pitchFamily="2" charset="2"/>
              </a:rPr>
              <a:t>progresión geométrica</a:t>
            </a:r>
          </a:p>
          <a:p>
            <a:pPr marL="800100" lvl="1" indent="-342900" algn="just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Los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 recursos alimentarios crecen en </a:t>
            </a:r>
            <a:r>
              <a:rPr kumimoji="0" lang="es-ES" sz="2200" b="1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progresión aritmética</a:t>
            </a:r>
            <a:endParaRPr kumimoji="0" lang="es-ES" sz="2200" b="1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342900" marR="0" lvl="0" indent="-342900" algn="just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Hp\Desktop\prácticas\4 eso\Evolución\imágenes\malthus.jpeg"/>
          <p:cNvPicPr>
            <a:picLocks noChangeAspect="1" noChangeArrowheads="1"/>
          </p:cNvPicPr>
          <p:nvPr/>
        </p:nvPicPr>
        <p:blipFill>
          <a:blip r:embed="rId2" cstate="print"/>
          <a:srcRect l="1589" t="6738" r="3095" b="11156"/>
          <a:stretch>
            <a:fillRect/>
          </a:stretch>
        </p:blipFill>
        <p:spPr bwMode="auto">
          <a:xfrm>
            <a:off x="2195736" y="4221088"/>
            <a:ext cx="4320480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¿CÓMO EXPLICARÍA DARWIN QUE LAS JIRAFAS ACTUALES TENGAN EL CUELLO MÁS LARGO QUE SUS ANTEPASADOS?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p\Desktop\prácticas\4 eso\Evolución\imágenes\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241669" cy="265117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1026" name="Picture 2" descr="C:\Users\Hp\Desktop\prácticas\4 eso\Evolución\imágenes\D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3389425" cy="2448271"/>
          </a:xfrm>
          <a:prstGeom prst="rect">
            <a:avLst/>
          </a:prstGeom>
          <a:noFill/>
        </p:spPr>
      </p:pic>
      <p:pic>
        <p:nvPicPr>
          <p:cNvPr id="1030" name="Picture 6" descr="C:\Users\Hp\Desktop\prácticas\4 eso\Evolución\imágenes\D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887891"/>
            <a:ext cx="3767311" cy="2970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494116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WALLACE </a:t>
            </a:r>
            <a:r>
              <a:rPr lang="es-ES" sz="2000" b="1" dirty="0" smtClean="0"/>
              <a:t>(1823-1913)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563888" y="2132856"/>
            <a:ext cx="536408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Naturalista inglés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Llegó a las mismas conclusiones que Darwin de forma independiente (también fruto de expediciones científicas)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Cuando comunicó sus conclusiones a Darwin, este se decidió a publicar su libro </a:t>
            </a:r>
            <a:r>
              <a:rPr lang="es-ES" sz="2400" i="1" dirty="0" smtClean="0"/>
              <a:t>El origen de las especies</a:t>
            </a:r>
            <a:r>
              <a:rPr lang="es-ES" sz="2400" dirty="0" smtClean="0"/>
              <a:t> 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endParaRPr lang="es-ES" sz="2400" dirty="0"/>
          </a:p>
        </p:txBody>
      </p:sp>
      <p:pic>
        <p:nvPicPr>
          <p:cNvPr id="3" name="Picture 3" descr="C:\Users\Hp\Desktop\prácticas\4 eso\Evolución\imágenes\WALLA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8793"/>
          <a:stretch>
            <a:fillRect/>
          </a:stretch>
        </p:blipFill>
        <p:spPr bwMode="auto">
          <a:xfrm>
            <a:off x="611560" y="2204864"/>
            <a:ext cx="196443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LAMARCK       vs       DARWIN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7544" y="1600200"/>
            <a:ext cx="3744416" cy="4525963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Fuerza interna hacia la complejidad.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Variabilidad en la descendencia.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La función crea el órgano o ley del uso y desuso.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614936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Elevado número de descendientes.</a:t>
            </a:r>
          </a:p>
          <a:p>
            <a:endParaRPr lang="es-ES" dirty="0" smtClean="0"/>
          </a:p>
          <a:p>
            <a:r>
              <a:rPr lang="es-ES" dirty="0" smtClean="0"/>
              <a:t>Herencia de los caracteres adquiridos. </a:t>
            </a:r>
          </a:p>
          <a:p>
            <a:endParaRPr lang="es-ES" dirty="0" smtClean="0"/>
          </a:p>
          <a:p>
            <a:r>
              <a:rPr lang="es-ES" dirty="0" smtClean="0"/>
              <a:t>Selección natural.</a:t>
            </a:r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755576" y="2924944"/>
            <a:ext cx="2880320" cy="1080120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899592" y="2924944"/>
            <a:ext cx="2736304" cy="1008112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V="1">
            <a:off x="5004048" y="2924944"/>
            <a:ext cx="2592288" cy="1512168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5076056" y="2996952"/>
            <a:ext cx="2592288" cy="1368152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LAMARCK       vs       DARWIN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7544" y="1600200"/>
            <a:ext cx="3744416" cy="4525963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Fuerza interna hacia la complejidad.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Herencia de los caracteres adquiridos. 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La función crea el órgano o ley del uso y desuso.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614936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Elevado número de descendientes.</a:t>
            </a:r>
          </a:p>
          <a:p>
            <a:endParaRPr lang="es-ES" dirty="0" smtClean="0"/>
          </a:p>
          <a:p>
            <a:r>
              <a:rPr lang="es-ES" dirty="0" smtClean="0"/>
              <a:t>Variabilidad en la descendencia.</a:t>
            </a:r>
          </a:p>
          <a:p>
            <a:endParaRPr lang="es-ES" dirty="0" smtClean="0"/>
          </a:p>
          <a:p>
            <a:r>
              <a:rPr lang="es-ES" dirty="0" smtClean="0"/>
              <a:t>Selección natural.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5259643"/>
            <a:ext cx="2221892" cy="1598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2483768" y="6021288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BURDÉGANO = BURRA + CABALLO</a:t>
            </a:r>
            <a:endParaRPr lang="es-ES" sz="2400" b="1" dirty="0"/>
          </a:p>
        </p:txBody>
      </p:sp>
      <p:pic>
        <p:nvPicPr>
          <p:cNvPr id="3075" name="Picture 3" descr="C:\Users\Hp\Desktop\prácticas\4 eso\Evolución\imágenes\burdégano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5005851" cy="3754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Hp\Desktop\prácticas\4 eso\Evolución\imágenes\Scientific and creationist meth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" y="747712"/>
            <a:ext cx="7610475" cy="536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800" dirty="0" smtClean="0"/>
              <a:t>EL PROGRESO EN GENÉTICA HA PERMITIDO DESCUBRIR…</a:t>
            </a:r>
            <a:endParaRPr lang="es-ES" sz="3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3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La razón de la variabilidad de la descendencia</a:t>
            </a:r>
          </a:p>
          <a:p>
            <a:pPr algn="just"/>
            <a:r>
              <a:rPr lang="es-ES" sz="2400" dirty="0" smtClean="0"/>
              <a:t>Son las poblaciones las que evolucionan, no los individuos</a:t>
            </a:r>
          </a:p>
          <a:p>
            <a:pPr algn="just"/>
            <a:r>
              <a:rPr lang="es-ES" sz="2400" dirty="0" smtClean="0"/>
              <a:t>Para originar una nueva especie es necesario que una población quede aislada del resto de poblaciones</a:t>
            </a:r>
            <a:endParaRPr lang="es-ES" sz="2400" dirty="0"/>
          </a:p>
        </p:txBody>
      </p:sp>
      <p:sp>
        <p:nvSpPr>
          <p:cNvPr id="4" name="3 Rectángulo"/>
          <p:cNvSpPr/>
          <p:nvPr/>
        </p:nvSpPr>
        <p:spPr>
          <a:xfrm>
            <a:off x="755576" y="1556792"/>
            <a:ext cx="7992888" cy="18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843808" y="4077072"/>
            <a:ext cx="3672408" cy="656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SÍNTESIS DEL DARWINISMO</a:t>
            </a:r>
            <a:endParaRPr lang="es-ES" sz="2400" dirty="0"/>
          </a:p>
        </p:txBody>
      </p:sp>
      <p:sp>
        <p:nvSpPr>
          <p:cNvPr id="6" name="5 Más"/>
          <p:cNvSpPr/>
          <p:nvPr/>
        </p:nvSpPr>
        <p:spPr>
          <a:xfrm>
            <a:off x="4283968" y="3356992"/>
            <a:ext cx="648072" cy="648072"/>
          </a:xfrm>
          <a:prstGeom prst="mathPlus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Igual que"/>
          <p:cNvSpPr/>
          <p:nvPr/>
        </p:nvSpPr>
        <p:spPr>
          <a:xfrm>
            <a:off x="4283968" y="4797152"/>
            <a:ext cx="720080" cy="576064"/>
          </a:xfrm>
          <a:prstGeom prst="mathEqual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7 Cinta hacia abajo"/>
          <p:cNvSpPr/>
          <p:nvPr/>
        </p:nvSpPr>
        <p:spPr>
          <a:xfrm>
            <a:off x="683568" y="5373216"/>
            <a:ext cx="7992888" cy="1224136"/>
          </a:xfrm>
          <a:prstGeom prst="ribbon">
            <a:avLst>
              <a:gd name="adj1" fmla="val 9753"/>
              <a:gd name="adj2" fmla="val 65285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600" b="1" dirty="0" smtClean="0"/>
              <a:t>NEODARWINISMO O TEORÍA SINTÉTICA DE LA EVOLUCIÓN</a:t>
            </a:r>
            <a:endParaRPr lang="es-E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s-ES" sz="3600" dirty="0" smtClean="0"/>
              <a:t>NEODARWINISMO O TEORÍA SINTÉTICA DE LA EVOLUCIÓN</a:t>
            </a:r>
            <a:endParaRPr lang="es-ES" sz="36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r>
              <a:rPr lang="es-ES" sz="2300" dirty="0" smtClean="0"/>
              <a:t>La </a:t>
            </a:r>
            <a:r>
              <a:rPr lang="es-ES" sz="2300" u="sng" dirty="0" smtClean="0"/>
              <a:t>variabilidad en la descendencia</a:t>
            </a:r>
            <a:r>
              <a:rPr lang="es-ES" sz="2300" dirty="0" smtClean="0"/>
              <a:t> se debe a:</a:t>
            </a:r>
          </a:p>
          <a:p>
            <a:endParaRPr lang="es-ES" dirty="0"/>
          </a:p>
        </p:txBody>
      </p:sp>
      <p:sp>
        <p:nvSpPr>
          <p:cNvPr id="5" name="3 Marcador de contenido"/>
          <p:cNvSpPr txBox="1">
            <a:spLocks/>
          </p:cNvSpPr>
          <p:nvPr/>
        </p:nvSpPr>
        <p:spPr>
          <a:xfrm>
            <a:off x="611560" y="2060848"/>
            <a:ext cx="8229600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Mutaciones</a:t>
            </a:r>
            <a:r>
              <a:rPr lang="es-ES" sz="2200" dirty="0" smtClean="0">
                <a:solidFill>
                  <a:srgbClr val="FF0000"/>
                </a:solidFill>
              </a:rPr>
              <a:t>*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Recombinaciones</a:t>
            </a:r>
            <a:r>
              <a:rPr kumimoji="0" lang="es-E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genéticas que se producen durante la meiosis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Cromosomas se agrupan al azar en los gametos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Unión de los gametos al azar </a:t>
            </a:r>
            <a:endParaRPr kumimoji="0" lang="es-E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3 Marcador de contenido"/>
          <p:cNvSpPr txBox="1">
            <a:spLocks/>
          </p:cNvSpPr>
          <p:nvPr/>
        </p:nvSpPr>
        <p:spPr>
          <a:xfrm>
            <a:off x="467544" y="3573016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s-E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selección</a:t>
            </a:r>
            <a:r>
              <a:rPr kumimoji="0" lang="es-ES" sz="23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natural</a:t>
            </a:r>
            <a:r>
              <a:rPr kumimoji="0" lang="es-ES" sz="23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elimina los individuos que presentan unos caracteres y mantiene los individuos que presentan otros. Los genes responsables de estos últimos pasan a la siguiente generación. La selección natural determina que genes perduran.</a:t>
            </a:r>
            <a:endParaRPr kumimoji="0" lang="es-ES" sz="23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3 Marcador de contenido"/>
          <p:cNvSpPr txBox="1">
            <a:spLocks/>
          </p:cNvSpPr>
          <p:nvPr/>
        </p:nvSpPr>
        <p:spPr>
          <a:xfrm>
            <a:off x="467544" y="5229200"/>
            <a:ext cx="8229600" cy="16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s-E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</a:t>
            </a:r>
            <a:r>
              <a:rPr kumimoji="0" lang="es-ES" sz="23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reproductivo de las poblaciones</a:t>
            </a:r>
            <a:r>
              <a:rPr lang="es-ES" sz="2300" dirty="0" smtClean="0"/>
              <a:t>, que sea imposible que se crucen individuos de la misma especie pero de diferentes poblaciones. Sólo las poblaciones aisladas pueden dar lugar a especies diferentes.</a:t>
            </a:r>
            <a:endParaRPr kumimoji="0" lang="es-ES" sz="23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prácticas\4 eso\Evolución\imágenes\selección natural.JPG"/>
          <p:cNvPicPr>
            <a:picLocks noChangeAspect="1" noChangeArrowheads="1"/>
          </p:cNvPicPr>
          <p:nvPr/>
        </p:nvPicPr>
        <p:blipFill>
          <a:blip r:embed="rId2" cstate="print"/>
          <a:srcRect b="24381"/>
          <a:stretch>
            <a:fillRect/>
          </a:stretch>
        </p:blipFill>
        <p:spPr bwMode="auto">
          <a:xfrm>
            <a:off x="130416" y="1268760"/>
            <a:ext cx="9013584" cy="4367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Página 139. Las adaptaciones (cuadro azul)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otón de acción: Película">
            <a:hlinkClick r:id="rId2" action="ppaction://program" highlightClick="1"/>
          </p:cNvPr>
          <p:cNvSpPr/>
          <p:nvPr/>
        </p:nvSpPr>
        <p:spPr>
          <a:xfrm>
            <a:off x="2627784" y="1556792"/>
            <a:ext cx="3600400" cy="3240360"/>
          </a:xfrm>
          <a:prstGeom prst="actionButtonMovi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SELECCIÓN NATURAL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91680" y="5877272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hlinkClick r:id="rId4"/>
              </a:rPr>
              <a:t>https://</a:t>
            </a:r>
            <a:r>
              <a:rPr lang="es-ES" dirty="0" smtClean="0">
                <a:hlinkClick r:id="rId4"/>
              </a:rPr>
              <a:t>www.youtube.com/watch?v=Cz6VTtlQksE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u="sng" dirty="0" smtClean="0"/>
              <a:t>EXPERIMENTO DE LURIA-DELBRÜCK (1943)</a:t>
            </a:r>
            <a:endParaRPr lang="es-ES" sz="3600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/>
              <a:t>¿APARECEN LAS MUTACIONES DE MANERA ESPONTÁNEA O SON INDUCIDAS POR EL MEDIO?</a:t>
            </a:r>
            <a:endParaRPr lang="es-ES" sz="28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323528" y="3356992"/>
            <a:ext cx="82296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19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ejemplo que conocemos actualmente que ilustra muy bien este problema… ¿los antibióticos generan la resistencia en las bacterias o existe dicha resistencia en algunas de ellas en ausencia de selección y se manifiesta tras la erradicación del resto por los antibióticos?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u="sng" dirty="0" smtClean="0"/>
              <a:t>EXPERIMENTO DE LURIA-DELBRÜCK (1943)</a:t>
            </a:r>
            <a:endParaRPr lang="es-ES" sz="3600" u="sng" dirty="0"/>
          </a:p>
        </p:txBody>
      </p:sp>
      <p:pic>
        <p:nvPicPr>
          <p:cNvPr id="1025" name="Picture 1" descr="C:\Users\Hp\Desktop\prácticas\4 eso\Evolución\imágenes\LURIA-DELBRÜCK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06" y="1658676"/>
            <a:ext cx="8443366" cy="472265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683568" y="1772816"/>
            <a:ext cx="35283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755576" y="4149080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lecha derecha"/>
          <p:cNvSpPr/>
          <p:nvPr/>
        </p:nvSpPr>
        <p:spPr>
          <a:xfrm>
            <a:off x="34480" y="4149080"/>
            <a:ext cx="505072" cy="288032"/>
          </a:xfrm>
          <a:prstGeom prst="rightArrow">
            <a:avLst/>
          </a:prstGeom>
          <a:solidFill>
            <a:srgbClr val="FE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Hp\Desktop\prácticas\4 eso\Evolución\imágenes\bacter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6552728" cy="586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 UNA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TEORÍA CONFIRMADA POR EVIDENCIAS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5122" name="Picture 2" descr="C:\Users\Hp\Desktop\prácticas\4 eso\Evolución\imágenes\per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88592"/>
            <a:ext cx="5022925" cy="5469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s-ES" sz="4000" dirty="0" smtClean="0"/>
              <a:t>PRUEBAS DE LA EVOLUCIÓN</a:t>
            </a:r>
            <a:endParaRPr lang="es-ES" sz="4000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DFEB423-5013-47B3-A21F-477D44D38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DFEB423-5013-47B3-A21F-477D44D383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1DA1F6-F3B6-4B59-B3FD-931351D4BC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81DA1F6-F3B6-4B59-B3FD-931351D4BC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8E0BE17-FDE6-43BD-971A-4A0B968CC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68E0BE17-FDE6-43BD-971A-4A0B968CC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EDEB16-DBC6-4DC5-BD71-F8CB88E798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50EDEB16-DBC6-4DC5-BD71-F8CB88E798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5C44D1-D2E1-4268-977E-E3770D3377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9D5C44D1-D2E1-4268-977E-E3770D3377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PALEONTOLÓGICAS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de los </a:t>
            </a:r>
            <a:r>
              <a:rPr lang="es-ES" sz="2400" b="1" dirty="0" smtClean="0"/>
              <a:t>fósiles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1916832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Complejidad</a:t>
            </a:r>
            <a:r>
              <a:rPr kumimoji="0" lang="es-ES" sz="26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creciente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fósiles más antiguos están en los estratos inferiores del registro fósil y son del tipo más sencillo.</a:t>
            </a:r>
          </a:p>
          <a:p>
            <a:pPr marL="342900" marR="0" lvl="0" indent="1905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850" dirty="0" smtClean="0"/>
              <a:t>Unicelulares procariotas </a:t>
            </a:r>
            <a:r>
              <a:rPr lang="es-ES" sz="1850" dirty="0" smtClean="0">
                <a:sym typeface="Wingdings" pitchFamily="2" charset="2"/>
              </a:rPr>
              <a:t> unicelulares eucariotas  pluricelulares eucariotas</a:t>
            </a:r>
            <a:endParaRPr kumimoji="0" lang="es-ES" sz="185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467544" y="3573016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dirty="0" smtClean="0"/>
              <a:t>Diversidad </a:t>
            </a:r>
            <a:r>
              <a:rPr kumimoji="0" lang="es-ES" sz="26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creciente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el registro fósil se ve como aumenta la diversidad de especies con el tiempo.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467544" y="4725144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dirty="0" smtClean="0"/>
              <a:t>Formas intermedias o de transición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fósiles que presentan características combinadas de especies muy diferentes. </a:t>
            </a:r>
            <a:endParaRPr lang="es-ES" sz="2400" dirty="0" smtClean="0"/>
          </a:p>
          <a:p>
            <a:pPr marL="342900" marR="0" lvl="0" indent="19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Ej. </a:t>
            </a:r>
            <a:r>
              <a:rPr lang="es-ES" sz="2400" i="1" noProof="0" dirty="0" smtClean="0"/>
              <a:t>Archaeopteryx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prácticas\4 eso\Evolución\imágenes\archaeoptery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5"/>
            <a:ext cx="3415060" cy="4172093"/>
          </a:xfrm>
          <a:prstGeom prst="rect">
            <a:avLst/>
          </a:prstGeom>
          <a:noFill/>
        </p:spPr>
      </p:pic>
      <p:sp>
        <p:nvSpPr>
          <p:cNvPr id="4" name="2 Marcador de contenido"/>
          <p:cNvSpPr txBox="1">
            <a:spLocks/>
          </p:cNvSpPr>
          <p:nvPr/>
        </p:nvSpPr>
        <p:spPr>
          <a:xfrm>
            <a:off x="1259632" y="5733256"/>
            <a:ext cx="266429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400" i="1" noProof="0" dirty="0" smtClean="0"/>
              <a:t>Archaeopteryx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00808"/>
            <a:ext cx="443879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EMBRIOLÓGICAS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de los </a:t>
            </a:r>
            <a:r>
              <a:rPr lang="es-ES" sz="2400" b="1" dirty="0" smtClean="0"/>
              <a:t>embriones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2996952"/>
            <a:ext cx="3888432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noProof="0" dirty="0" smtClean="0"/>
              <a:t>Los embriones de distintos grupos de vertebrados presentan fases iniciales comunes.</a:t>
            </a:r>
            <a:endParaRPr kumimoji="0" lang="es-ES" sz="24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Hp\Desktop\prácticas\4 eso\Evolución\imágenes\pruebas-de-la-evolucion-2013-26-638.jpg"/>
          <p:cNvPicPr>
            <a:picLocks noChangeAspect="1" noChangeArrowheads="1"/>
          </p:cNvPicPr>
          <p:nvPr/>
        </p:nvPicPr>
        <p:blipFill>
          <a:blip r:embed="rId2" cstate="print"/>
          <a:srcRect l="9712" t="20013" r="41705"/>
          <a:stretch>
            <a:fillRect/>
          </a:stretch>
        </p:blipFill>
        <p:spPr bwMode="auto">
          <a:xfrm>
            <a:off x="4788024" y="1844824"/>
            <a:ext cx="3888432" cy="4806512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4860032" y="4437112"/>
            <a:ext cx="396044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ANATÓMICAS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comparado de la </a:t>
            </a:r>
            <a:r>
              <a:rPr lang="es-ES" sz="2400" b="1" dirty="0" smtClean="0"/>
              <a:t>estructura anatómica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1916832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Órganos homólogos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su </a:t>
            </a:r>
            <a:r>
              <a:rPr lang="es-ES" sz="2400" dirty="0" smtClean="0"/>
              <a:t>estructura interna es igual o muy semejante, pero pueden realizar funciones diferentes.</a:t>
            </a:r>
            <a:endParaRPr kumimoji="0" lang="es-ES" sz="24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Hp\Desktop\prácticas\4 eso\Evolución\imágenes\homology.jpg"/>
          <p:cNvPicPr>
            <a:picLocks noChangeAspect="1" noChangeArrowheads="1"/>
          </p:cNvPicPr>
          <p:nvPr/>
        </p:nvPicPr>
        <p:blipFill>
          <a:blip r:embed="rId2" cstate="print"/>
          <a:srcRect t="3845" b="7721"/>
          <a:stretch>
            <a:fillRect/>
          </a:stretch>
        </p:blipFill>
        <p:spPr bwMode="auto">
          <a:xfrm>
            <a:off x="1043608" y="3068960"/>
            <a:ext cx="712521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ANATÓMICAS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comparado de la </a:t>
            </a:r>
            <a:r>
              <a:rPr lang="es-ES" sz="2400" b="1" dirty="0" smtClean="0"/>
              <a:t>estructura anatómica</a:t>
            </a:r>
            <a:endParaRPr lang="es-ES" sz="2400" b="1" dirty="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467544" y="1844824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noProof="0" dirty="0" smtClean="0"/>
              <a:t>Órganos vestigiales o rudimentarios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realizan ninguna función.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C:\Users\Hp\Desktop\prácticas\4 eso\Evolución\imágenes\apéndice vermifor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276872"/>
            <a:ext cx="4392488" cy="4392488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436096" y="5589240"/>
            <a:ext cx="792088" cy="288032"/>
          </a:xfrm>
          <a:prstGeom prst="rect">
            <a:avLst/>
          </a:prstGeom>
          <a:noFill/>
          <a:ln>
            <a:solidFill>
              <a:srgbClr val="FE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123" name="Picture 3" descr="C:\Users\Hp\Desktop\prácticas\4 eso\Evolución\imágenes\cocci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4080030" cy="3264024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899592" y="5949280"/>
            <a:ext cx="792088" cy="288032"/>
          </a:xfrm>
          <a:prstGeom prst="rect">
            <a:avLst/>
          </a:prstGeom>
          <a:noFill/>
          <a:ln>
            <a:solidFill>
              <a:srgbClr val="FE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Órganos homólogos y análogos; divergencia y convergencia evolutivas. ¿Qué son cada uno y qué relación tienen entre sí?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BIODIVERSIDAD</a:t>
            </a:r>
            <a:endParaRPr lang="es-ES" dirty="0"/>
          </a:p>
        </p:txBody>
      </p:sp>
      <p:pic>
        <p:nvPicPr>
          <p:cNvPr id="4098" name="Picture 2" descr="C:\Users\Hp\Desktop\prácticas\4 eso\Evolución\imágenes\DESIERTO.jpg"/>
          <p:cNvPicPr>
            <a:picLocks noChangeAspect="1" noChangeArrowheads="1"/>
          </p:cNvPicPr>
          <p:nvPr/>
        </p:nvPicPr>
        <p:blipFill>
          <a:blip r:embed="rId2" cstate="print"/>
          <a:srcRect l="9136" r="5510"/>
          <a:stretch>
            <a:fillRect/>
          </a:stretch>
        </p:blipFill>
        <p:spPr bwMode="auto">
          <a:xfrm>
            <a:off x="0" y="1340768"/>
            <a:ext cx="5040560" cy="3048000"/>
          </a:xfrm>
          <a:prstGeom prst="rect">
            <a:avLst/>
          </a:prstGeom>
          <a:noFill/>
        </p:spPr>
      </p:pic>
      <p:pic>
        <p:nvPicPr>
          <p:cNvPr id="4099" name="Picture 3" descr="C:\Users\Hp\Desktop\prácticas\4 eso\Evolución\imágenes\SEL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0988"/>
            <a:ext cx="4716016" cy="353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3096344"/>
          </a:xfrm>
        </p:spPr>
        <p:txBody>
          <a:bodyPr/>
          <a:lstStyle/>
          <a:p>
            <a:pPr algn="ctr">
              <a:buNone/>
            </a:pPr>
            <a:r>
              <a:rPr lang="es-ES" dirty="0" smtClean="0"/>
              <a:t>¿Y LA BIODIVERSIDAD DEL PASADO?</a:t>
            </a:r>
          </a:p>
          <a:p>
            <a:pPr algn="just"/>
            <a:endParaRPr lang="es-ES" sz="2400" dirty="0" smtClean="0"/>
          </a:p>
          <a:p>
            <a:pPr algn="just">
              <a:lnSpc>
                <a:spcPct val="200000"/>
              </a:lnSpc>
            </a:pPr>
            <a:r>
              <a:rPr lang="es-ES" sz="2400" dirty="0" smtClean="0"/>
              <a:t>ESPECIES QUE VIVIERON HACE M.A. Y YA NO EXISTEN</a:t>
            </a:r>
          </a:p>
          <a:p>
            <a:pPr algn="just">
              <a:lnSpc>
                <a:spcPct val="200000"/>
              </a:lnSpc>
            </a:pPr>
            <a:r>
              <a:rPr lang="es-ES" sz="2400" dirty="0" smtClean="0"/>
              <a:t>ESPECIES ACTUALES QUE ANTES NO EXISTÍAN</a:t>
            </a:r>
            <a:endParaRPr lang="es-ES" sz="24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899592" y="3717032"/>
            <a:ext cx="7416824" cy="1179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¿CÓMO APARECIERON</a:t>
            </a:r>
            <a:r>
              <a:rPr kumimoji="0" lang="es-E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ESPECIES</a:t>
            </a:r>
            <a:r>
              <a:rPr kumimoji="0" lang="es-E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5 Cinta hacia abajo"/>
          <p:cNvSpPr/>
          <p:nvPr/>
        </p:nvSpPr>
        <p:spPr>
          <a:xfrm>
            <a:off x="1187624" y="4941168"/>
            <a:ext cx="6480720" cy="1296144"/>
          </a:xfrm>
          <a:prstGeom prst="ribbon">
            <a:avLst>
              <a:gd name="adj1" fmla="val 16667"/>
              <a:gd name="adj2" fmla="val 66106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TEORÍA DE LA EVOLUCIÓN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prácticas\4 eso\Evolución\imágenes\Cuántos en esta clase creen en la evolució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36751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900808"/>
          </a:xfrm>
        </p:spPr>
        <p:txBody>
          <a:bodyPr>
            <a:normAutofit/>
          </a:bodyPr>
          <a:lstStyle/>
          <a:p>
            <a:pPr indent="19050" algn="just">
              <a:buNone/>
            </a:pPr>
            <a:r>
              <a:rPr lang="es-ES" sz="2600" dirty="0" smtClean="0"/>
              <a:t>Proceso de transformación de unas especies en otras mediante la acumulación de pequeñas modificaciones que se han ido sucediendo, generación tras generación, (a lo largo de millones de años).</a:t>
            </a:r>
          </a:p>
          <a:p>
            <a:pPr algn="just"/>
            <a:endParaRPr lang="es-E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1581</Words>
  <Application>Microsoft Office PowerPoint</Application>
  <PresentationFormat>Presentación en pantalla (4:3)</PresentationFormat>
  <Paragraphs>200</Paragraphs>
  <Slides>56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57" baseType="lpstr">
      <vt:lpstr>Tema de Office</vt:lpstr>
      <vt:lpstr>EVOLUCIÓN</vt:lpstr>
      <vt:lpstr>¿QUÉ ES UNA ESPECIE?</vt:lpstr>
      <vt:lpstr>¿QUÉ ES UNA ESPECIE?</vt:lpstr>
      <vt:lpstr>¿QUÉ ES UNA ESPECIE?</vt:lpstr>
      <vt:lpstr>¿QUÉ ES UNA ESPECIE?</vt:lpstr>
      <vt:lpstr>BIODIVERSIDAD</vt:lpstr>
      <vt:lpstr>Diapositiva 7</vt:lpstr>
      <vt:lpstr>Diapositiva 8</vt:lpstr>
      <vt:lpstr>EVOLUCIÓN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TEORÍAS EVOLUCIONISTAS</vt:lpstr>
      <vt:lpstr>TEORÍAS EVOLUCIONISTAS</vt:lpstr>
      <vt:lpstr>TEORÍAS EVOLUCIONISTAS</vt:lpstr>
      <vt:lpstr>Diapositiva 21</vt:lpstr>
      <vt:lpstr>TEORÍAS EVOLUCIONISTAS: LAMARCKISMO</vt:lpstr>
      <vt:lpstr>TEORÍAS EVOLUCIONISTAS: LAMARCKISMO</vt:lpstr>
      <vt:lpstr>TEORÍAS EVOLUCIONISTAS: LAMARCKISMO</vt:lpstr>
      <vt:lpstr>TEORÍAS EVOLUCIONISTAS: LAMARCKISMO</vt:lpstr>
      <vt:lpstr>TEORÍAS EVOLUCIONISTAS</vt:lpstr>
      <vt:lpstr>TEORÍAS EVOLUCIONISTAS: LAMARCKISMO. ERRORES.</vt:lpstr>
      <vt:lpstr>ACTIVIDAD PARA CASA</vt:lpstr>
      <vt:lpstr>TEORÍAS EVOLUCIONISTAS: DARWINISMO</vt:lpstr>
      <vt:lpstr>TEORÍAS EVOLUCIONISTAS: DARWINISMO</vt:lpstr>
      <vt:lpstr>TEORÍAS EVOLUCIONISTAS: DARWINISMO</vt:lpstr>
      <vt:lpstr>TEORÍAS EVOLUCIONISTAS: DARWINISMO</vt:lpstr>
      <vt:lpstr>UN EJEMPLO DE SELECCIÓN NATURAL</vt:lpstr>
      <vt:lpstr>¿QUÉ TEORÍAS INFLUYERON EN DARWIN?</vt:lpstr>
      <vt:lpstr>TEORÍAS EVOLUCIONISTAS: DARWINISMO</vt:lpstr>
      <vt:lpstr>TEORÍAS EVOLUCIONISTAS: DARWINISMO</vt:lpstr>
      <vt:lpstr>TEORÍAS EVOLUCIONISTAS</vt:lpstr>
      <vt:lpstr>LAMARCK       vs       DARWIN</vt:lpstr>
      <vt:lpstr>LAMARCK       vs       DARWIN</vt:lpstr>
      <vt:lpstr>Diapositiva 40</vt:lpstr>
      <vt:lpstr>EL PROGRESO EN GENÉTICA HA PERMITIDO DESCUBRIR…</vt:lpstr>
      <vt:lpstr>NEODARWINISMO O TEORÍA SINTÉTICA DE LA EVOLUCIÓN</vt:lpstr>
      <vt:lpstr>Diapositiva 43</vt:lpstr>
      <vt:lpstr>ACTIVIDAD PARA CASA</vt:lpstr>
      <vt:lpstr>Diapositiva 45</vt:lpstr>
      <vt:lpstr>EXPERIMENTO DE LURIA-DELBRÜCK (1943)</vt:lpstr>
      <vt:lpstr>EXPERIMENTO DE LURIA-DELBRÜCK (1943)</vt:lpstr>
      <vt:lpstr>Diapositiva 48</vt:lpstr>
      <vt:lpstr>ALGUNAS IDEAS SOBRE LA EVOLUCIÓN…</vt:lpstr>
      <vt:lpstr>PRUEBAS DE LA EVOLUCIÓN</vt:lpstr>
      <vt:lpstr>PRUEBAS PALEONTOLÓGICAS</vt:lpstr>
      <vt:lpstr>Diapositiva 52</vt:lpstr>
      <vt:lpstr>PRUEBAS EMBRIOLÓGICAS</vt:lpstr>
      <vt:lpstr>PRUEBAS ANATÓMICAS</vt:lpstr>
      <vt:lpstr>PRUEBAS ANATÓMICAS</vt:lpstr>
      <vt:lpstr>ACTIVIDAD PARA CASA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EVOLUCIÓN</dc:title>
  <dc:creator>Teresa</dc:creator>
  <cp:lastModifiedBy>Teresa</cp:lastModifiedBy>
  <cp:revision>148</cp:revision>
  <dcterms:created xsi:type="dcterms:W3CDTF">2015-03-09T18:42:12Z</dcterms:created>
  <dcterms:modified xsi:type="dcterms:W3CDTF">2015-03-18T10:25:52Z</dcterms:modified>
</cp:coreProperties>
</file>